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28"/>
  </p:notesMasterIdLst>
  <p:handoutMasterIdLst>
    <p:handoutMasterId r:id="rId129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9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95" r:id="rId49"/>
    <p:sldId id="316" r:id="rId50"/>
    <p:sldId id="318" r:id="rId51"/>
    <p:sldId id="396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1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482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14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>
                    <a:lumMod val="50000"/>
                  </a:schemeClr>
                </a:solidFill>
              </a:rPr>
              <a:t>지역 </a:t>
            </a:r>
            <a:r>
              <a:rPr lang="ko-KR" altLang="en-US" sz="6000" dirty="0" err="1" smtClean="0">
                <a:solidFill>
                  <a:schemeClr val="tx1">
                    <a:lumMod val="50000"/>
                  </a:schemeClr>
                </a:solidFill>
              </a:rPr>
              <a:t>특징점</a:t>
            </a:r>
            <a:endParaRPr lang="ko-KR" altLang="en-US" sz="60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6000" dirty="0" smtClean="0">
                <a:solidFill>
                  <a:schemeClr val="tx1">
                    <a:lumMod val="50000"/>
                  </a:schemeClr>
                </a:solidFill>
              </a:rPr>
              <a:t>검출과 </a:t>
            </a:r>
            <a:r>
              <a:rPr lang="ko-KR" altLang="en-US" sz="6000" dirty="0" err="1" smtClean="0">
                <a:solidFill>
                  <a:schemeClr val="tx1">
                    <a:lumMod val="50000"/>
                  </a:schemeClr>
                </a:solidFill>
              </a:rPr>
              <a:t>매칭</a:t>
            </a:r>
            <a:endParaRPr lang="en-US" altLang="ko-KR" sz="6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해리스 코너 응답 함수 값을 계산하는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cornerHarris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cornerHarris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반환하는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코너 응답 함수 값에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임계값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적용하면 영상에서 코너 위치를 모두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7958456" cy="294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14-14 </a:t>
            </a:r>
            <a:r>
              <a:rPr lang="ko-KR" altLang="en-US" sz="1600" b="1" dirty="0" err="1" smtClean="0"/>
              <a:t>호모그래피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19253"/>
            <a:ext cx="6197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실제적인 연산 관점에서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투시 변환과 같기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 행렬로 표현할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투시 변환을 구할 때와 마찬가지로 네 개의 대응되는 점의 좌표 이동 정보가 있으면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구할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구하는 경우에는 서로 대응되는 점 개수가 네 개보다 훨씬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경우에는 투시 변환 시 에러가 최소가 되는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구해야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영상 평면에서 추출된 특징점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때 사용할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findHomography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2449681"/>
            <a:ext cx="8115362" cy="3651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22475"/>
            <a:ext cx="8289251" cy="242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findHomography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평면 위에 있는 점들을 투영 변환하는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평면상의 점 좌표를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표현하고 목표 평면상의 점 좌표를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수식을 최소화하는 형태의 행렬임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               는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원소를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같은 관계를 만족시킴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25" y="2449681"/>
            <a:ext cx="736997" cy="26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1823" y="2449681"/>
            <a:ext cx="735741" cy="267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2996030"/>
            <a:ext cx="5841519" cy="95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2506" y="4055818"/>
            <a:ext cx="1391830" cy="33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57973" y="4581140"/>
            <a:ext cx="4737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findHomography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method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기본값인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입력 점과 출력 점을 모두 사용하는 최소자승법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(least squares)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계산할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최소자승법을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제대로 계산되지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 매칭된 점들처럼 오차가 큰 입력 정보를 이상치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(outlier)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이상치가 많이 존재하는 경우에는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방법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method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LMEDS, RANSAC, RHO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설정하는 것이 좋음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LMEDS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보통 이상치가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이하인 경우에 올바르게 작동함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RHO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이상치가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이상 존재하더라도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잘 찾아 주는 편임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RHO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사용할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srcPoints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dstPoints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점이 이상치가 아니라고 판단하기 위한 임계값을 설정해야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ransacReprojThreshold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인자로 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H*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srcPointsi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dstPointsi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거리가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ransacReprojThreshold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정상치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inlier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간주함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find_homography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추출한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정보로부터 두 영상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장면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박스가 있는 위치를 검출함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29000"/>
            <a:ext cx="8058823" cy="3038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255" y="1816004"/>
            <a:ext cx="8178877" cy="4411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931218"/>
            <a:ext cx="8223740" cy="3858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325905" cy="3646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cornerHarris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모든 픽셀 위치에서 해리스 코너 응답 함수 값을 계산하고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행렬로 반환함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값이 사용자가 지정한 임계값보다 크면 코너 점으로 판단할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하나의 코너 위치에 사용자 지정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임계값보다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큰 픽셀이 여러 개 발생할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비최대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억제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(non-maximum suppression)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수행하여 지역 최댓값 위치만 코너로 판별하는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303539" cy="2455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331657" cy="262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find_homography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영상 사이의 좋은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선별함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RANSAC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네 모서리 점의 위치가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어디로 이동하는지를 찾아내어 녹색 실선으로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 오른편에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장면 영상 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박스 위치가 녹색 실선 사각형으로 표시됨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박스 일부가 가려져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 매칭된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특징점들이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여럿 있음에도 스낵 박스 위치를 제대로 찾아내는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410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14-15 </a:t>
            </a:r>
            <a:r>
              <a:rPr lang="ko-KR" altLang="en-US" sz="1600" b="1" dirty="0" err="1" smtClean="0"/>
              <a:t>키포인트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및 </a:t>
            </a:r>
            <a:r>
              <a:rPr lang="ko-KR" altLang="en-US" sz="1600" b="1" dirty="0" err="1" smtClean="0"/>
              <a:t>호모그래피</a:t>
            </a:r>
            <a:r>
              <a:rPr lang="ko-KR" altLang="en-US" sz="1600" b="1" dirty="0" smtClean="0"/>
              <a:t> 계산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82536"/>
            <a:ext cx="7872413" cy="39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14.4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 이어 붙이기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이어 붙이기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(image stitching)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여러 장의 영상을 서로 이어 붙여서 하나의 큰 영상을 만드는 기법임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이어 붙이기로 만들어진 영상을 파노라마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(panorama image)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디지털 카메라 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스마트폰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카메라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앱에서도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파노라마 영상을 만들어 주는 기능을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이어 붙이기에서 입력으로 사용할 영상은 서로 일정 비율 이상으로 겹치는 영역이 존재해야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서로 같은 위치를 분간할 수 있도록 유효한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많이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이어 붙이기를 수행하려면 입력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구해진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기반으로 입력 영상을 변형하여 서로 이어 붙이는 작업을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영상을 이어 붙인 결과가 자연스럽게 보이도록 이어 붙인 영상의 밝기를 적절하게 보정하는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블렌딩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(blending)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처리도 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이러한 일련의 영상 이어 붙이기 작업을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사용하면 간단한 함수 호출을 통해 여러 영상을 서로 이어 붙일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여러 장의 영상을 이어 붙이려면 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멤버 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025751"/>
            <a:ext cx="8073568" cy="125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::PANORAMA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모드는 입력 영상들이 서로 투시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관계에 있다고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::SCANS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모드는 입력 영상들이 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어파인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 관계라고 간주함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Stitcher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007" y="3412808"/>
            <a:ext cx="4585133" cy="304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인자로부터 여러 개의 영상 파일 이름을 입력으로 받고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파노라마 결과 영상을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449681"/>
            <a:ext cx="8230730" cy="410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corner_harris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building.jpg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빌딩 영상에서 코너 점을 찾아 빨간색 원으로 표시함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507288"/>
            <a:ext cx="8136927" cy="3645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308983" cy="3736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973" y="1883424"/>
            <a:ext cx="784191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16887" cy="2847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stitching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인자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다음과 같이 프로그램 사용법을 콘솔 창에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 나타난 사용 방법대로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stitching.exe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 파일 이름 뒤에 이어 붙일 영상 파일 이름을 두 개 이상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stitching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폴더에 포함된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img1.jpg, img2.jpg,img3.jpg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영상을 이어 붙이려면 콘솔 창에 다음과 같이 명령어를 입력해야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stitching.exe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img1.jpg, img2.jpg, img3.jpg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모두 같은 폴더에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6842125" cy="25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8147" y="4581140"/>
            <a:ext cx="4327958" cy="28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나열된 세 개의 영상은 같은 장소에서 카메라 방향을 조금씩 돌려가면서 촬영한 일련의 사진임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앞의 명령을 실행하여 나타난 이어 붙이기 결과 영상을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눈으로 봤을 때 크게 어색한 부분 없이 깔끔하게 이어 붙은 영상이 생성된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영상을 이어 붙이는 과정에서 입력 영상이 변형 되면서 결과 영상 주변부에 검은색으로 채워지는 영역이 발생할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406267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14-16 </a:t>
            </a:r>
            <a:r>
              <a:rPr lang="ko-KR" altLang="en-US" sz="1600" b="1" dirty="0" smtClean="0"/>
              <a:t>영상 이어 붙이기 입력 영상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4408319"/>
            <a:ext cx="8261590" cy="1915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 이어 붙이기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14-17 </a:t>
            </a:r>
            <a:r>
              <a:rPr lang="ko-KR" altLang="en-US" sz="1600" b="1" dirty="0" smtClean="0"/>
              <a:t>영상 이어 붙이기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266912" cy="344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496" y="1873611"/>
            <a:ext cx="8252243" cy="475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931218"/>
            <a:ext cx="8102600" cy="32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8338"/>
            <a:ext cx="81915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building.jpg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형식으로 불러온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harris_norm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해리스 코너 응답 함수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사이로 정규화하여 나타낸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영상에서 밝은 회색 점처럼 표현된 부분이 코너 위치임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harris_norm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지역 최대인 지점을 선별하여 빨간색 원으로 표시한 결과를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다수의 건물 모서리 부분과 나뭇가지 끝부분이 코너로 검출된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임계값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낮추면 더 많은 건물 모서리를 코너로 검출할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나뭇잎 또는 풀밭에서 코너로 검출되는 부분도 함께 늘어날 수 있으니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14-2 </a:t>
            </a:r>
            <a:r>
              <a:rPr lang="ko-KR" altLang="en-US" sz="1600" b="1" dirty="0" err="1" smtClean="0"/>
              <a:t>해리스</a:t>
            </a:r>
            <a:r>
              <a:rPr lang="ko-KR" altLang="en-US" sz="1600" b="1" dirty="0" smtClean="0"/>
              <a:t> 코너 검출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44577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14-2 </a:t>
            </a:r>
            <a:r>
              <a:rPr lang="ko-KR" altLang="en-US" sz="1600" b="1" dirty="0" err="1" smtClean="0"/>
              <a:t>해리스</a:t>
            </a:r>
            <a:r>
              <a:rPr lang="ko-KR" altLang="en-US" sz="1600" b="1" dirty="0" smtClean="0"/>
              <a:t> 코너 검출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47303" cy="30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코너 검출 방법은 영상의 코너 특성을 수학적으로 잘 정의함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수식을 잘 전개하여 수치적으로 코너를 검출하였다는 데 의미가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이후로도 비슷한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컨셉을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발전시켜 추적에 적합한 특징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(Good Features to Track)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이름의 코너 검출 방법도 제안됨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에도 그 기능이 구현되어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[Shi94]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코너 검출 방법들은 복잡한 연산을 필요로 하기 때문에 연산 속도가 느리다는 단점이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코너 검출 방법과 달리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발표된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검출 방법은 단순한 픽셀 값 비교 방법을 통해 코너를 검출함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[Rosten06]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Features from Accelerated Segment Test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약자임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이름에 걸맞게 매우 빠르게 동작하는 코너 검출 방법임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14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지역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특징점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검출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매칭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코너 검출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크기 불변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특징점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검출과 기술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특징점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매칭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14.4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 이어 붙이기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영상의 모든 픽셀에서 픽셀을 둘러싸고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주변 픽셀과 밝기를 비교하여 코너 여부를 판별함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코너인지를 판별하기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픽셀과의 밝기를 비교함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픽셀 중에서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충분히 밝거나 또는 충분히 어두운 픽셀이 아홉 개 이상 연속으로 존재하면 코너로 정의함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60182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14-3 FAST </a:t>
            </a:r>
            <a:r>
              <a:rPr lang="ko-KR" altLang="en-US" sz="1600" b="1" dirty="0" smtClean="0"/>
              <a:t>코너 검출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889856"/>
            <a:ext cx="5368706" cy="270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검출 방법을 좀 더 수학적으로 표현하기 위해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에서의 밝기를     라고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픽셀 중에서 그 값이          보다 큰 픽셀이 아홉 개 이상 연속으로 나타나면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어두운 영역이 뾰족하게 돌출되어 있는 코너임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픽셀 중에서 그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작은 픽셀이 아홉 개 이상 연속으로 나타나면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밝은 영역이 돌출되어 있는 코너라고 간주함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충분히 밝거나 어두운 정도를 조절하기 위한 임계값임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1922" y="1805586"/>
            <a:ext cx="260179" cy="36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3422" y="2161646"/>
            <a:ext cx="549006" cy="362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99179" y="2771774"/>
            <a:ext cx="649674" cy="35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특정 코너 점 주변 픽셀들도 함께 코너로 검출하는 경우가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주변 코너 픽셀 중에서 가장 코너에 적합한 픽셀을 선택하는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비최대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억제 작업을 추가적으로 수행하는 것이 좋음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방법에서는 코너 점과 주변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점과의 픽셀 값 차이 합을 코너 점수로 정의함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인접한 코너 중에서 코너 점수가 가장 큰 코너만 최종 코너로 선택함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검출 방법을 구현한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774642"/>
            <a:ext cx="8126136" cy="240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corner_fast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building.jpg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빌딩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코너 점을 찾아 빨간색 원으로 표시함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8159293" cy="4131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12339" cy="3800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81057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FAST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FAST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building.jpg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검출된 코너 점을 빨간색 원으로 표시한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건물 모서리와 나뭇잎 부분에서 다수의 코너가 검출된 것을 확인할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14-4 FAST </a:t>
            </a:r>
            <a:r>
              <a:rPr lang="ko-KR" altLang="en-US" sz="1600" b="1" dirty="0" smtClean="0"/>
              <a:t>코너 검출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297" y="3198572"/>
            <a:ext cx="8261014" cy="2961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14.2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크기 불변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특징점</a:t>
            </a:r>
            <a:r>
              <a:rPr lang="ko-KR" altLang="en-US" sz="2600" dirty="0" smtClean="0">
                <a:solidFill>
                  <a:schemeClr val="accent5"/>
                </a:solidFill>
              </a:rPr>
              <a:t> 검출과 기술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코너는 회전 불변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특징점이라고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크기가 변경될 경우 코너는 더 이상 코너로 검출되지 않을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그림에서 파란색 사각형 내부는 에지가 급격하게 휘어지는 코너처럼 보임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확대되어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그림처럼 변경되면 같은 크기의 사각형 안에서 코너보다는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에지에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가까운 형태로 관측되는 것을 볼 수 있음</a:t>
            </a: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3489494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14-5 </a:t>
            </a:r>
            <a:r>
              <a:rPr lang="ko-KR" altLang="en-US" sz="1600" b="1" dirty="0" smtClean="0"/>
              <a:t>영상의 크기 변환에 따른 코너 모습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3865057"/>
            <a:ext cx="5740400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크기가 다른 두 객체 영상에서 단순한 코너 점을 이용하여 서로 같은 위치를 찾는 것에는 한계가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사람들이 크기가 다른 영상에서도 지속적으로 검출될 수 있는 크기 불변 특징에 대해 연구함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대표적인 알고리즘이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 불변 특징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(Scale Invariant Feature Transform)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약자임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캐나다의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브리티시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컬럼비아 대학교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(D. Lowe)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교수가 발표한 논문에 소개된 방법임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[Lowe04]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영상의 크기 변화에 무관하게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추출하기 위하여 입력 영상으로부터 스케일 스페이스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(scale space)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스케일 스페이스는 영상에 다양한 표준 편차를 이용한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적용하여 구성한 영상 집합을 의미함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14.1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코너 검출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맨 윗 줄에 나타난 여섯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 스케일 스페이스를 구성한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구성한 영상 집합을 옥타브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(octave)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입력 영상의 크기를 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반으로 줄여 가면서 여러 옥타브를 구성함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14-6 SIFT </a:t>
            </a:r>
            <a:r>
              <a:rPr lang="ko-KR" altLang="en-US" sz="1600" b="1" dirty="0" err="1" smtClean="0"/>
              <a:t>특징점</a:t>
            </a:r>
            <a:r>
              <a:rPr lang="ko-KR" altLang="en-US" sz="1600" b="1" dirty="0" smtClean="0"/>
              <a:t> 검출을 위한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피라미드와 </a:t>
            </a:r>
            <a:r>
              <a:rPr lang="en-US" altLang="ko-KR" sz="1600" b="1" dirty="0" err="1" smtClean="0"/>
              <a:t>DoG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구성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3544214"/>
            <a:ext cx="69246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14-6 SIFT </a:t>
            </a:r>
            <a:r>
              <a:rPr lang="ko-KR" altLang="en-US" sz="1600" b="1" dirty="0" err="1" smtClean="0"/>
              <a:t>특징점</a:t>
            </a:r>
            <a:r>
              <a:rPr lang="ko-KR" altLang="en-US" sz="1600" b="1" dirty="0" smtClean="0"/>
              <a:t> 검출을 위한 </a:t>
            </a:r>
            <a:r>
              <a:rPr lang="ko-KR" altLang="en-US" sz="1600" b="1" dirty="0" err="1" smtClean="0"/>
              <a:t>가우시안</a:t>
            </a:r>
            <a:r>
              <a:rPr lang="ko-KR" altLang="en-US" sz="1600" b="1" dirty="0" smtClean="0"/>
              <a:t> 피라미드와 </a:t>
            </a:r>
            <a:r>
              <a:rPr lang="en-US" altLang="ko-KR" sz="1600" b="1" dirty="0" err="1" smtClean="0"/>
              <a:t>DoG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구성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334467"/>
            <a:ext cx="7427913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 크기에 불변한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검출할 때에는 인접한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영상끼리의 차영상을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(Difference of Gaussian)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아래쪽에 나열한 영상이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영상으로부터 구한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형식으로 보여 주기 위해 각각의 차영상 픽셀 값에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더하여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집합에서 인접한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고려한 지역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극값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에지 성분이 강하거나 명암비가 낮은 지점은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제외함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검출하는 기능뿐만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주변의 픽셀 값을 이용한 기술자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(descriptor)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 방법도 포함함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주변 영상의 특성을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표현한 것을 의미하며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특징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(feature vector)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서로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추출된 기술자는 실수 값 구성이 서로 일치해야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기본적으로 특징점 부근의 부분 영상으로부터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히스토그램을 추출하여 기술자로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근방으로부터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주된 방향 성분을 계산함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방향만큼 회전한 부분 영상으로부터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빈으로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그래디언트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방향 히스토그램을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빈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 크기의 기술자로 표현됨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영상의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 등의 변환뿐만 아니라 촬영 시점 변화에도 충분히 강인하게 동작함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잡음의 영향과 조명 변화가 있어도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반복적으로 잘 찾아냄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다양한 컴퓨터 비전 분야에서 적용됨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객체 인식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파노라마 영상 이어 붙이기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장면 인식 등의 분야에서 효과적으로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발표된 이후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사람이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속도와 성능을 개선한 알고리즘을 발표함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발표된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SURF(Speed-Up Robust Features)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단순한 이진 패턴으로 근사화하여 속도를 향상시킴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[Bay08]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발표된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KAZE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대신 비등방성 확산 필터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(nonlinear diffusion filter)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비선형 스케일 스페이스를 구축하여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[Alcantarilla12]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KAZE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객체의 윤곽을 잘 보전함으로써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블러링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및 회전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잡음 등의 영향으로 변형된 영상에서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반복적으로 찾아내는 성능이 뛰어남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SIFT, SURF, KAZE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스케일 스페이스를 구성하는 등의 복잡한 연산을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수행해야하기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때문에 실시간 응용에서 사용하기 어렵다는 단점이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알고리즘에 의해 만들어지는 기술자는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실수 값으로 구성되어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메모리 사용량이 많고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거리 계산도 오래 걸릴 수 있다는 단점이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전후로는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검출이 매우 빠르고 이진수로 구성된 기술자를 사용하는 알고리즘이 발표되기 시작함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발표된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ORB(Oriented FAST and Rotated BRIEF)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당시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관리하던 연구소에서 개발한 방법임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SURF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대체하기에 좋은 알고리즘임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[Rublee11]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검출 방법을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기본적인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영상의 크기 변화에 취약하기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입력 영상의 크기를 점진적으로 축소한 피라미드 영상을 구축하여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주된 방향 성분을 계산하고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방향을 고려한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이진 기술자를 계산함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BRIEF(Binary Robust Independent Elementary Features)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순수하게 특징점 기술자만을 생성하는 알고리즘임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[Calonder10]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특징점 주변의 픽셀 쌍을 미리 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픽셀 값 크기를 비교하여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특징을 기술함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에서의 픽셀 값 크기 비교 테스트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같이 정의함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3429000"/>
            <a:ext cx="32639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특징점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주변에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,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b,c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점을 미리 정의하고                                        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     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구하면 이진수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110(2)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얻을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110(2)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밝고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밝고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점보다 어둡다는 정보를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주변 정보를 이진수 형태로 표현하는 기술자를 이진 기술자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(binary descriptor)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389" y="1883879"/>
            <a:ext cx="1623869" cy="277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385" y="1841146"/>
            <a:ext cx="673051" cy="32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특징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(feature)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영상으로부터 추출할 수 있는 유용한 정보를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 밝기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직선 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등이 특징이 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특징 중에서 에지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직선 성분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코너처럼 영상 전체가 아닌 일부 영역에서 추출할 수 있는 특징을 지역 특징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(local feature)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지역 특징 중 코너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(corner)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에지의 방향이 급격하게 변하는 부분으로서 삼각형의 꼭지점이나 연필 심처럼 뾰족하게 튀어나와 있는 부분이 코너가 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코너는 에지나 직선 성분 등의 다른 지역 특징에 비해 분별력이 높고 대체로 영상 전 영역에 골고루 분포하기 때문에 영상을 분석하는 데 유용한 지역 특징으로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코너처럼 한 점의 형태로 표현할 수 있는 특징을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(feature point)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관심점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(interest point)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부르기도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14-7 </a:t>
            </a:r>
            <a:r>
              <a:rPr lang="ko-KR" altLang="en-US" sz="1600" b="1" dirty="0" smtClean="0"/>
              <a:t>이진 기술자 구성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3835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방법으로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픽셀 밝기 값 분포를 고려한 코너 방향 성분을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방향 성분을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계산에 필요한 점들의 위치를 보정함으로써 회전에 불변한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기술자를 계산함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크기 비교 픽셀 쌍을 사용하여 이진 기술자를 구성함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결과적으로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비트로 표현할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SURF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기술자가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바이트를 사용하는 것에 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바이트의 크기로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기술할 수 있어서 효율적임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불변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알고리즘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기술자로 표현된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거리 계산은 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(Hamming distance)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거리는 이진수로 표현된 두 기술자에서 서로 값이 다른 비트의 개수를 세는 방식으로 계산함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 계산은 두 기술자의 비트 단위 배타적 논리합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개수를 세는 방식으로 빠르게 계산할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BRISK, AKAZE, FREAK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이진 기술자를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알고리즘이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방법을 설명하기에 앞서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특징점 정보를 저장할 때 사용하는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대해 알아보자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키포인트라고도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부르기 때문에 클래스 이름이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795323"/>
            <a:ext cx="8116887" cy="250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245932" cy="2455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338788" cy="2909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좌표뿐만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시 고려한 주변 영역의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주된 방향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옥타브 정보 등을 멤버 변수로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정보는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주변 영역의 특징을 표현하는 기술자 계산 시에도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사용자가 직접 생성하지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클래스 내부에서 생성하여 사용자에게 반환함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특징점 관련 클래스는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만들어짐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detect(), compute(),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가상 멤버 함수를 가지고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상속받은 각각의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 구현 클래스는 이들 멤버 함수 기능을 실제로 구현하도록 설계되어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compute()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표현하는 기술자를 생성함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검출과 기술자 생성을 동시에 수행함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14-8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특징점</a:t>
            </a:r>
            <a:r>
              <a:rPr lang="ko-KR" altLang="en-US" sz="1600" b="1" dirty="0" smtClean="0"/>
              <a:t> 검출 및 기술 클래스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334467"/>
            <a:ext cx="4837858" cy="427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SIFT, SURF,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FastFeatureDetector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BriefDescriptorExtractor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KAZE, 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클래스는 실제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및 기술 알고리즘을 구현한 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유명한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알고리즘인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SURF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알고리즘과 동일한 이름의 클래스로 구현되어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SURF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소스 코드는 공개되어 있지만 알고리즘 자체에 특허가 걸려 있어서 상업적인 사용 시에는 제약이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오른쪽에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A, B, 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영상은 왼쪽 원본 영상에서 추출한 부분 영상임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영상은 내부 픽셀 값 변화가 크지 않은 평탄한 영역임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영상에서 하늘 영역 전체는 모두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비슷한 픽셀 값 분포를 가짐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영상은 하늘과 바다가 만나는 수평선 부근에서 추출되었다는 것을 쉽게 알아차릴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정확한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좌표는 가늠하기 어려움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특정 건물이 뾰족하게 튀어나와 있는 부분 영상임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영상 오른쪽 산등성이에서 유일한 위치를 찾을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영상에서 뾰족하게 튀어나와 있는 건물이 영상에서 코너 역할을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코너는 에지나 평탄한 영역에 비해 변별력이 높아서 그 위치를 파악하기 수월함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BriefDescriptorExtractor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기술자 계산 방법이 구현된 클래스임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SIFT, SURF,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BriefDescriptorExtractor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xfeatures2d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모듈에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::xfeatures2d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빌드해야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네임스페이스를 사용하고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FastFeatureDetector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KAZE, 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소스에 포함되어 있어서 쉽게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나열된 특징점 알고리즘 구현 클래스 중에는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검출만 지원하거나 기술자 생성만 지원하는 클래스도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FastFeatureDetector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검출 방법을 클래스로 구현한 것이며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 특징점을 검출하는 기능만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FastFeatureDetector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compute()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호출하면 에러가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BriefDescriptorExtractor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다른 방법으로 구한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BRIEF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기술자를 구하는 기능만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BriefDescriptorExtractor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호출하면 안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SIFT, SURF, KAZE, ORB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검출과 기술을 함께 지원하는 알고리즘 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detect(), compute(),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모두 사용할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 알고리즘 클래스를 이용하려면 먼저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객체를 생성해야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상속받아 만들어진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클래스들은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create()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정적 멤버 함수를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객체는 해당 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생성해야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클래스마다 정의된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멤버 함수의 인자 구성은 각기 다름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인자에 기본값이 지정되어 있기 때문에 인자를 지정하지 않고도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해당 클래스 객체를 참조하는 스마트 포인터를 반환함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 원형은 다음과 같음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027" y="2161646"/>
            <a:ext cx="7530642" cy="2849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0046" y="4869175"/>
            <a:ext cx="7423775" cy="147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및 기술자 계산에 필요한 많은 인자를 가지고 있지만 모두 기본값을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설정을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 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사용하는 스마트 포인터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(smart pointer)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코드에서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마치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포인터처럼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동적으로 할당된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메모리는 자동으로 해제됨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만들어진 클래스이기 때문에 앞 예제 코드는 다음과 같이 바꿔 쓸 수 있음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9867" y="2737716"/>
            <a:ext cx="3557347" cy="38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914" y="5020725"/>
            <a:ext cx="4314584" cy="3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같은 코드 작성 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클래스에 대해 공통으로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KAZE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방법을 사용하고 싶다면 앞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KAZE::create()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로만 변경하면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객체를 생성하였다면 이제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검출하거나 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표현하는 기술자를 계산할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Feature2D::detect()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가상 멤버 함수를 사용함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4005070"/>
            <a:ext cx="7989782" cy="1981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검출하려면 다음과 같은 형태로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&lt;Feature2D&gt;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선언되었지만 실제로는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가리키고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feature-&gt;detect()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함수를 호출하면 실제로는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 구현 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실행됨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저장됨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395658"/>
            <a:ext cx="5317542" cy="201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주변의 부분 영상을 표현하는 기술자를 추출하려면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 eature2D::compute()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가상 멤버 함수를 사용함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8058823" cy="200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검출과 기술자 계산을 한꺼번에 수행하려면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2449681"/>
            <a:ext cx="7973098" cy="318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검출한 후에는 입력 영상 어느 위치에서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검출되었는지를 영상 위에 직접 표시하여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단순히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좌표만 보이도록 표현할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시 고려한 크기 성분과 주된 방향 성분을 함께 표현할 수도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Feature2D::detect()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영상 위에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 영상을 반환하는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drawKeypoints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016708"/>
            <a:ext cx="7944523" cy="2589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 </a:t>
            </a:r>
            <a:r>
              <a:rPr lang="ko-KR" altLang="en-US" sz="1600" b="1" dirty="0" smtClean="0"/>
              <a:t>평탄한 영역과 </a:t>
            </a:r>
            <a:r>
              <a:rPr lang="ko-KR" altLang="en-US" sz="1600" b="1" dirty="0" err="1" smtClean="0"/>
              <a:t>에지와</a:t>
            </a:r>
            <a:r>
              <a:rPr lang="ko-KR" altLang="en-US" sz="1600" b="1" dirty="0" smtClean="0"/>
              <a:t> 코너의 분별력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56515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14-1 </a:t>
            </a:r>
            <a:r>
              <a:rPr lang="en-US" altLang="ko-KR" sz="1600" b="1" dirty="0" err="1" smtClean="0"/>
              <a:t>DrawMatchesFlags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열거형</a:t>
            </a:r>
            <a:r>
              <a:rPr lang="ko-KR" altLang="en-US" sz="1600" b="1" dirty="0" smtClean="0"/>
              <a:t> 상수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404465" cy="2359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detect_keypoints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여러 개의 상자가 쌓여 있는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위치와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주된 방향 정보를 표시함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8187868" cy="331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90279"/>
            <a:ext cx="8282751" cy="4188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17357" cy="451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입력으로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해당 영상에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검출된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표시한 결과 영상임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영상에는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위치를 중심으로 하는 다수의 원이 그려져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 크기는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 시 고려한 이웃 영역 크기를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원의 중심에서 뻗어 나간 직선은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근방에서 추출된 주된 방향을 표시함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14-9 </a:t>
            </a:r>
            <a:r>
              <a:rPr lang="ko-KR" altLang="en-US" sz="1600" b="1" dirty="0" err="1" smtClean="0"/>
              <a:t>키포인트</a:t>
            </a:r>
            <a:r>
              <a:rPr lang="ko-KR" altLang="en-US" sz="1600" b="1" dirty="0" smtClean="0"/>
              <a:t> 검출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37211" cy="325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검출과 기술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detect_keypoints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실행하면 콘솔 창에는 다음 문자열이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표현하는 기술자 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열로 구성되었음을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 의해 구해지는 기술자 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타입이기 때문에 각 기술자의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32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특징점을 검출함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기술자를 계산하는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12~16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소스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검출과 기술자 계산을 한꺼번에 수행하는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Feature2D::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detectAndCompute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다음과 같이 바꿔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2556765" cy="72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8658" y="5330031"/>
            <a:ext cx="5757622" cy="88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14.3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특징점</a:t>
            </a:r>
            <a:r>
              <a:rPr lang="ko-KR" altLang="en-US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매칭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(matching)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두 영상에서 추출한 특징점 기술자를 비교하여 서로 비슷한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찾는 작업을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크기 불변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특징점으로부터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구한 기술자를 매칭하면 크기와 회전에 강인한 영상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한 장의 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한 장의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여러 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정보를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601821"/>
            <a:ext cx="8159293" cy="2294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404" y="1873611"/>
            <a:ext cx="8161121" cy="265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코너를 찾는 연구는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1970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년대 후반부터 활발하게 진행됨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1988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(C. Harris)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개발한 코너 검출 방법은 코너 점 구분을 위한 기본적인 아이디어를 수학적으로 잘 정의하였다는 점에서 큰 의미가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[Harris88]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특정 위치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떨어진 픽셀과의 밝기 차이를 다음 수식으로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010" y="3364177"/>
            <a:ext cx="51562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3743" y="1943359"/>
            <a:ext cx="8303996" cy="275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키포인트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기술자가 얼마나 차이가 나는지를 나타내는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척도의 역할을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서로 유사하면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가깝고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서로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크게 나타남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 방식은 다차원 벡터의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(Euclidean distance)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주로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이진 기술자끼리 비교하는 경우에는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객체는 보통 사용자가 직접 생성하지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 내부에서 생성하여 사용자에게 반환함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특징점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만들어짐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radiusMatch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가상 멤버 함수를 가지고 있는 추상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이들 멤버 함수 기능을 실제로 구현하도록 설계되어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가장 비슷한 기술자 쌍을 하나 찾고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knnMatch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비슷한 기술자 쌍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찾음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radiusMatch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지정한 거리 반경 안에 있는 기술자 쌍을 모두 찾아 반환함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14-10 </a:t>
            </a:r>
            <a:r>
              <a:rPr lang="en-US" altLang="ko-KR" sz="1600" b="1" dirty="0" err="1" smtClean="0"/>
              <a:t>OpenCV</a:t>
            </a:r>
            <a:r>
              <a:rPr lang="ko-KR" altLang="en-US" sz="1600" b="1" dirty="0" smtClean="0"/>
              <a:t>에서 제공하는 특징점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클래스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51816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만들어진 클래스 중에서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전수 조사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(Brute-Force)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질의 기술자 집합에 있는 모든 기술자와 훈련 기술자 집합에 있는 모든 기술자 사이의 거리를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 가장 거리가 작은 기술자를 찾아 매칭하는 방식임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방법은 매우 직관적이지만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늘어날수록 거리 계산 횟수가 급격하게 늘어날 수 있다는 단점이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첫 번째 영상에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영상에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방법은 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2,000,000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비교 연산을 수행해야 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늘어날수록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방법에 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연산량은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크게 늘어나게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경우에는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대신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것이 효율적임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(Fast Library approximate nearest neighbors)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근사화된 최근방 이웃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(ANN, Approximate Nearest Neighbors)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빠르게 구현한 라이브러리임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이용하여 빠르게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수행하는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근사화된 거리 계산 방법을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거리가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찾지 못할 수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빠르게 동작함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노름 거리 측정 방식을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사용하는 이진 기술자에 대해서는 사용할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생성하려면 각 클래스에 정의되어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정적 멤버 함수를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2449681"/>
            <a:ext cx="8155332" cy="237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조금 단순한 원형을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생성하려면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449681"/>
            <a:ext cx="8059280" cy="92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774642"/>
            <a:ext cx="5542395" cy="328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원래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반환함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부모 클래스이기 때문에 앞 예제 코드에서는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선언함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인자를 지정하지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 사이의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노름 거리를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 알고리즘이 이진 기술자를 생성하는 경우에는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경우에는 다음과 같이 코드를 작성해야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852" y="4062677"/>
            <a:ext cx="6757747" cy="335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FlannBasedMatcher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후에는 두 입력 영상에서 추출한 기술자 행렬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첫 번째 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 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 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001" y="3429723"/>
            <a:ext cx="4304497" cy="69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균일한 값을 갖는 사각형 윈도우 또는 가우시안 형태의 가중치를 갖는 윈도우임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Δx,Δy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모든 방향으로 값이 크게 나타난다면 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코너라고 간주할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Δx,Δy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모든 방향으로 그 값이 크게 나타나는지를 검사하기 위해 테일러 급수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(Taylor series),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고윳값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eigenvalue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analysis)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수학적 기법을 적용하여 코너 응답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유도함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889856"/>
            <a:ext cx="2705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 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DescriptorMatcher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::match()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포함된 각각의 기술자와 가장 유사한 기술자를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찾음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795323"/>
            <a:ext cx="8029075" cy="341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영상에서 추출한 특징점의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한눈에 확인할 수 있도록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영상 생성 기능을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drawMatches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영상을 가로로 이어 붙임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다양한 색상으로 표시한 결과 영상을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396" y="3128364"/>
            <a:ext cx="8059736" cy="230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03069" cy="3616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이용하여 두 장의 영상에서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검출하고 서로 매칭하는 예제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상자 영상과 스낵 상자를 포함하고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장면 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ORB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검출함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BFMatcher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서로 유사한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찾아 매칭함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429000"/>
            <a:ext cx="8203068" cy="3070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260668" cy="361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16887" cy="265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74050" cy="244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14-11(a)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상자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14-11(b)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스낵 상자가 포함되어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장면 영상임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상자가 작은 크기로 회전되어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상자의 일부는 다른 상자에 의해 가려져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최종 목적은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있는 위치와 모양을 정확하게 알아내는 것임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14-11 </a:t>
            </a:r>
            <a:r>
              <a:rPr lang="ko-KR" altLang="en-US" sz="1600" b="1" dirty="0" err="1" smtClean="0"/>
              <a:t>키포인트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예제의 입력 영상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529513" cy="37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가로로 이어 붙인 영상 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다양한 색상의 직선으로 표시한 결과임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추출한 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기술자에 대해 가장 유사한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기술자를 찾아 직선을 그렸기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결과가 매우 복잡하게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추출된 일부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되지 않아 직선이 연결되어 있지 않은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코너 검출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해리스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코너 검출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행렬식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(determinant)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대각합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(trace)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의미하고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다음과 같이 정의됨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와    는 입력 영상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 방향으로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편미분한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코너 응답 함수 정의에서 상수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0.04~0.06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해리스에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의해 정의된 코너 응답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입력 영상 각각의 픽셀에서 정의되는 실수 값임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값을 분석하여 코너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평탄한 영역을 판별할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충분히 큰 양수이면 코너 점이라고 간주함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실수이면 평탄한 영역이고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작은 음수이면 에지라고 판별함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92074"/>
            <a:ext cx="28575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389" y="3482999"/>
            <a:ext cx="2619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8148" y="3486150"/>
            <a:ext cx="2619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5502" y="3486607"/>
            <a:ext cx="142875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14-12 </a:t>
            </a:r>
            <a:r>
              <a:rPr lang="ko-KR" altLang="en-US" sz="1600" b="1" dirty="0" err="1" smtClean="0"/>
              <a:t>키포인트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7821613" cy="393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상자 영상 일부가 가려져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추출한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모두 제대로 매칭되기는 어려움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일부 영역이 가려져 있지 않더라도 기하학적 변형과 조명 변화로 인하여 완벽한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거의 불가능함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중 상당수는 완전히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잘못 매칭됨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결과에서 잘못 매칭된 결과는 제외함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제대로 매칭되었다고 판단되는 결과만 선별하여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기술자 사이의 거리를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멤버 변수로 가지고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너무 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결과는 무시함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작은 결과만 사용하는 것이 좋음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부등호 연산자에 대한 재정의가 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연산자 재정의에서는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 크기를 비교함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std::sort()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정렬하면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기준으로 정렬됨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앞서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두 영상에서 추출한 기술자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desc2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매칭함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 기준으로 오름차순 정렬하려면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코드가 실행되면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DMatch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distance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작은 순서대로 앞쪽에 위치하게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정렬된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좋은 매칭 결과만 추출하려면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코드가 실행되면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good_matches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변수에는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matches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결과만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4699890" cy="1280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5041996"/>
            <a:ext cx="689451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good_matching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keypoint_matching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정의에 좋은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선별 코드가 추가된 형태임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8029869" cy="355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203069" cy="389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204447" cy="32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763" y="1988825"/>
            <a:ext cx="8374976" cy="198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특징점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스낵 상자 글자 부분에서 추출된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영상으로 제대로 매칭된 것을 확인 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여전히 몇몇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특징점은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box_in_scene.png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스낵 박스 위치가 아닌 다른 지점으로 매칭된 것을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02575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14-13 </a:t>
            </a:r>
            <a:r>
              <a:rPr lang="ko-KR" altLang="en-US" sz="1600" b="1" dirty="0" err="1" smtClean="0"/>
              <a:t>키포인트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후 좋은 </a:t>
            </a:r>
            <a:r>
              <a:rPr lang="ko-KR" altLang="en-US" sz="1600" b="1" dirty="0" err="1" smtClean="0"/>
              <a:t>매칭</a:t>
            </a:r>
            <a:r>
              <a:rPr lang="ko-KR" altLang="en-US" sz="1600" b="1" dirty="0" smtClean="0"/>
              <a:t> 선별 예제 실행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3371393"/>
            <a:ext cx="6432332" cy="322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공간상의 평면을 서로 다른 시점에서 바라봤을 때 획득되는 영상 사이의 관계를 나타내는 용어임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수학적으로 하나의 평면을 다른 평면으로 투시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(perspective transform)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하는 것과 같은 관계에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호모그래피와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매칭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공간에서 평면과 획득된 영상과의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관계를 보여 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바닥에 놓인 평면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     시점에서 바라본 영상     과      시점에서 바라본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로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평면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평면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관계도 각각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호모그래피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표현할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5" y="2104039"/>
            <a:ext cx="3175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1219" y="2157413"/>
            <a:ext cx="257026" cy="391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2215" y="2161646"/>
            <a:ext cx="292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3349" y="2471738"/>
            <a:ext cx="273515" cy="31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4567" y="2452255"/>
            <a:ext cx="365201" cy="343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34405" y="2805714"/>
            <a:ext cx="20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2715" y="2805714"/>
            <a:ext cx="273515" cy="31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28420" y="2784499"/>
            <a:ext cx="324060" cy="356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78502" y="3083358"/>
            <a:ext cx="313148" cy="3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4288</TotalTime>
  <Words>5749</Words>
  <Application>Microsoft Office PowerPoint</Application>
  <PresentationFormat>화면 슬라이드 쇼(4:3)</PresentationFormat>
  <Paragraphs>621</Paragraphs>
  <Slides>125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125</vt:i4>
      </vt:variant>
    </vt:vector>
  </HeadingPairs>
  <TitlesOfParts>
    <vt:vector size="135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14</vt:lpstr>
      <vt:lpstr>PowerPoint 프레젠테이션</vt:lpstr>
      <vt:lpstr>14.1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1. 코너 검출</vt:lpstr>
      <vt:lpstr>2. FAST 코너 검출 방법</vt:lpstr>
      <vt:lpstr>2. FAST 코너 검출 방법</vt:lpstr>
      <vt:lpstr>2. FAST 코너 검출 방법</vt:lpstr>
      <vt:lpstr>2. FAST 코너 검출 방법</vt:lpstr>
      <vt:lpstr>2. FAST 코너 검출 방법</vt:lpstr>
      <vt:lpstr>2. FAST 코너 검출 방법</vt:lpstr>
      <vt:lpstr>2. FAST 코너 검출 방법</vt:lpstr>
      <vt:lpstr>2. FAST 코너 검출 방법</vt:lpstr>
      <vt:lpstr>14.2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1. 크기 불변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2. OpenCV 특징점 검출과 기술</vt:lpstr>
      <vt:lpstr>14.3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1. 특징점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2. 호모그래피와 영상 매칭</vt:lpstr>
      <vt:lpstr>14.4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  <vt:lpstr>1. 영상 이어 붙이기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901</cp:revision>
  <cp:lastPrinted>2016-08-10T06:58:55Z</cp:lastPrinted>
  <dcterms:created xsi:type="dcterms:W3CDTF">2013-04-05T19:58:06Z</dcterms:created>
  <dcterms:modified xsi:type="dcterms:W3CDTF">2019-04-30T06:26:55Z</dcterms:modified>
</cp:coreProperties>
</file>